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4" r:id="rId12"/>
  </p:sldIdLst>
  <p:sldSz cx="12192000" cy="6858000"/>
  <p:notesSz cx="6858000" cy="9144000"/>
  <p:embeddedFontLst>
    <p:embeddedFont>
      <p:font typeface="Poppins" panose="020B0604020202020204" charset="-18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iXMjpKdOZMbqgcJFAryASTqGq7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40B075-6EF5-48B5-A6D8-1DA6AB4E73CC}">
  <a:tblStyle styleId="{4840B075-6EF5-48B5-A6D8-1DA6AB4E73C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pl-PL" noProof="0" dirty="0"/>
          </a:p>
        </p:txBody>
      </p:sp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0156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" name="Google Shape;1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2"/>
          <p:cNvSpPr/>
          <p:nvPr/>
        </p:nvSpPr>
        <p:spPr>
          <a:xfrm>
            <a:off x="10911636" y="-773508"/>
            <a:ext cx="2111432" cy="2111432"/>
          </a:xfrm>
          <a:prstGeom prst="ellipse">
            <a:avLst/>
          </a:prstGeom>
          <a:solidFill>
            <a:srgbClr val="98A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2"/>
          <p:cNvSpPr/>
          <p:nvPr/>
        </p:nvSpPr>
        <p:spPr>
          <a:xfrm rot="-2793109">
            <a:off x="11309305" y="4498671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2"/>
          <p:cNvSpPr/>
          <p:nvPr/>
        </p:nvSpPr>
        <p:spPr>
          <a:xfrm rot="-1002334">
            <a:off x="-581181" y="-552332"/>
            <a:ext cx="1396941" cy="1335601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>
  <p:cSld name="1_Slajd tytułowy 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ctrTitle"/>
          </p:nvPr>
        </p:nvSpPr>
        <p:spPr>
          <a:xfrm>
            <a:off x="388883" y="1041400"/>
            <a:ext cx="69506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3"/>
          <p:cNvSpPr/>
          <p:nvPr/>
        </p:nvSpPr>
        <p:spPr>
          <a:xfrm rot="-1002334">
            <a:off x="11243410" y="904269"/>
            <a:ext cx="1847923" cy="1847923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3"/>
          <p:cNvSpPr/>
          <p:nvPr/>
        </p:nvSpPr>
        <p:spPr>
          <a:xfrm>
            <a:off x="-546948" y="-935831"/>
            <a:ext cx="1871662" cy="1871662"/>
          </a:xfrm>
          <a:prstGeom prst="ellipse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388883" y="3496355"/>
            <a:ext cx="69506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5" name="Google Shape;2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9522" y="2521772"/>
            <a:ext cx="71479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3"/>
          <p:cNvSpPr/>
          <p:nvPr/>
        </p:nvSpPr>
        <p:spPr>
          <a:xfrm>
            <a:off x="8712742" y="4447259"/>
            <a:ext cx="2301945" cy="2343600"/>
          </a:xfrm>
          <a:prstGeom prst="roundRect">
            <a:avLst>
              <a:gd name="adj" fmla="val 9719"/>
            </a:avLst>
          </a:prstGeom>
          <a:blipFill rotWithShape="1">
            <a:blip r:embed="rId4">
              <a:alphaModFix/>
            </a:blip>
            <a:stretch>
              <a:fillRect l="-21152" t="-2992" r="-21152" b="-73648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16348" y="3236148"/>
            <a:ext cx="714796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8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1" name="Google Shape;3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1552" y="3591391"/>
            <a:ext cx="7267848" cy="6107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110" y="209347"/>
            <a:ext cx="797776" cy="88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>
  <p:cSld name="1_Slajd tytułow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5"/>
          <p:cNvSpPr/>
          <p:nvPr/>
        </p:nvSpPr>
        <p:spPr>
          <a:xfrm rot="-1002334">
            <a:off x="-458579" y="-534985"/>
            <a:ext cx="1847923" cy="1847923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1123" y="4493570"/>
            <a:ext cx="7043864" cy="583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5"/>
          <p:cNvPicPr preferRelativeResize="0"/>
          <p:nvPr/>
        </p:nvPicPr>
        <p:blipFill rotWithShape="1">
          <a:blip r:embed="rId4">
            <a:alphaModFix/>
          </a:blip>
          <a:srcRect l="77135" t="68889"/>
          <a:stretch/>
        </p:blipFill>
        <p:spPr>
          <a:xfrm>
            <a:off x="10693055" y="3962399"/>
            <a:ext cx="2475959" cy="2245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>
  <p:cSld name="1_Tytuł i zawartość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5233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2100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/>
          <p:nvPr/>
        </p:nvSpPr>
        <p:spPr>
          <a:xfrm rot="-2793109">
            <a:off x="11390761" y="4878136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6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16"/>
          <p:cNvPicPr preferRelativeResize="0"/>
          <p:nvPr/>
        </p:nvPicPr>
        <p:blipFill rotWithShape="1">
          <a:blip r:embed="rId3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885086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3" name="Google Shape;53;p17"/>
          <p:cNvPicPr preferRelativeResize="0"/>
          <p:nvPr/>
        </p:nvPicPr>
        <p:blipFill rotWithShape="1">
          <a:blip r:embed="rId2">
            <a:alphaModFix/>
          </a:blip>
          <a:srcRect r="84470" b="70777"/>
          <a:stretch/>
        </p:blipFill>
        <p:spPr>
          <a:xfrm>
            <a:off x="2140897" y="-1154171"/>
            <a:ext cx="1681656" cy="210957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 rot="-780000">
            <a:off x="-679854" y="6817895"/>
            <a:ext cx="4796590" cy="80210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7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7"/>
          <p:cNvPicPr preferRelativeResize="0"/>
          <p:nvPr/>
        </p:nvPicPr>
        <p:blipFill rotWithShape="1">
          <a:blip r:embed="rId4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 rot="-2793109">
            <a:off x="11390761" y="4878136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8"/>
          <p:cNvPicPr preferRelativeResize="0"/>
          <p:nvPr/>
        </p:nvPicPr>
        <p:blipFill rotWithShape="1">
          <a:blip r:embed="rId2">
            <a:alphaModFix/>
          </a:blip>
          <a:srcRect r="84470" b="70777"/>
          <a:stretch/>
        </p:blipFill>
        <p:spPr>
          <a:xfrm>
            <a:off x="-194856" y="-934857"/>
            <a:ext cx="1681656" cy="210957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8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8"/>
          <p:cNvSpPr/>
          <p:nvPr/>
        </p:nvSpPr>
        <p:spPr>
          <a:xfrm rot="-780000">
            <a:off x="-679854" y="6817895"/>
            <a:ext cx="4796590" cy="80210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8"/>
          <p:cNvPicPr preferRelativeResize="0"/>
          <p:nvPr/>
        </p:nvPicPr>
        <p:blipFill rotWithShape="1">
          <a:blip r:embed="rId3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>
            <a:spLocks noGrp="1"/>
          </p:cNvSpPr>
          <p:nvPr>
            <p:ph type="ctrTitle"/>
          </p:nvPr>
        </p:nvSpPr>
        <p:spPr>
          <a:xfrm>
            <a:off x="388883" y="1041400"/>
            <a:ext cx="69506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>
                <a:latin typeface="Poppins"/>
                <a:ea typeface="Poppins"/>
                <a:cs typeface="Poppins"/>
                <a:sym typeface="Poppins"/>
              </a:rPr>
              <a:t>Projekt Końcowy</a:t>
            </a:r>
            <a:endParaRPr sz="5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2"/>
          <p:cNvSpPr txBox="1">
            <a:spLocks noGrp="1"/>
          </p:cNvSpPr>
          <p:nvPr>
            <p:ph type="subTitle" idx="1"/>
          </p:nvPr>
        </p:nvSpPr>
        <p:spPr>
          <a:xfrm>
            <a:off x="388883" y="3496355"/>
            <a:ext cx="69506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Mateusz Ceniuk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lvl="0">
              <a:buSzPct val="108108"/>
            </a:pPr>
            <a:r>
              <a:rPr lang="pl-PL" dirty="0" smtClean="0"/>
              <a:t>ZDTESTpol125</a:t>
            </a:r>
          </a:p>
          <a:p>
            <a:pPr lvl="0">
              <a:buSzPct val="108108"/>
            </a:pPr>
            <a:r>
              <a:rPr lang="en-US" dirty="0" smtClean="0">
                <a:latin typeface="Poppins"/>
                <a:ea typeface="Poppins"/>
                <a:cs typeface="Poppins"/>
                <a:sym typeface="Poppins"/>
              </a:rPr>
              <a:t>[</a:t>
            </a: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MrBuggy_7/</a:t>
            </a:r>
            <a:r>
              <a:rPr lang="pl-PL" dirty="0" err="1" smtClean="0">
                <a:latin typeface="Poppins"/>
                <a:ea typeface="Poppins"/>
                <a:cs typeface="Poppins"/>
                <a:sym typeface="Poppins"/>
              </a:rPr>
              <a:t>IndependentTrader</a:t>
            </a:r>
            <a:r>
              <a:rPr lang="en-US" dirty="0" smtClean="0">
                <a:latin typeface="Poppins"/>
                <a:ea typeface="Poppins"/>
                <a:cs typeface="Poppins"/>
                <a:sym typeface="Poppins"/>
              </a:rPr>
              <a:t>]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en-US" dirty="0">
                <a:latin typeface="Poppins"/>
                <a:ea typeface="Poppins"/>
                <a:cs typeface="Poppins"/>
                <a:sym typeface="Poppins"/>
              </a:rPr>
            </a:b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0"/>
            <a:ext cx="8852338" cy="1347542"/>
          </a:xfrm>
        </p:spPr>
        <p:txBody>
          <a:bodyPr>
            <a:normAutofit/>
          </a:bodyPr>
          <a:lstStyle/>
          <a:p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Wysyłanie </a:t>
            </a:r>
            <a:r>
              <a:rPr lang="pl-PL" dirty="0" err="1">
                <a:latin typeface="Poppins"/>
                <a:ea typeface="Poppins"/>
                <a:cs typeface="Poppins"/>
                <a:sym typeface="Poppins"/>
              </a:rPr>
              <a:t>request’ów</a:t>
            </a: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 za pomocą narzędzia </a:t>
            </a:r>
            <a:r>
              <a:rPr lang="pl-PL" dirty="0" err="1">
                <a:latin typeface="Poppins"/>
                <a:ea typeface="Poppins"/>
                <a:cs typeface="Poppins"/>
                <a:sym typeface="Poppins"/>
              </a:rPr>
              <a:t>Postman</a:t>
            </a:r>
            <a:endParaRPr lang="pl-PL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068" y="1347542"/>
            <a:ext cx="9204332" cy="517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571500" lvl="0" indent="-342900">
              <a:spcBef>
                <a:spcPts val="1000"/>
              </a:spcBef>
            </a:pPr>
            <a:r>
              <a:rPr lang="pl-PL" sz="3600" dirty="0">
                <a:latin typeface="Poppins"/>
                <a:ea typeface="Poppins"/>
                <a:cs typeface="Poppins"/>
                <a:sym typeface="Poppins"/>
              </a:rPr>
              <a:t>Przepisanie wybranego przypadku testowego za pomocą </a:t>
            </a:r>
            <a:r>
              <a:rPr lang="pl-PL" sz="3600" dirty="0" err="1">
                <a:latin typeface="Poppins"/>
                <a:ea typeface="Poppins"/>
                <a:cs typeface="Poppins"/>
                <a:sym typeface="Poppins"/>
              </a:rPr>
              <a:t>Behavior</a:t>
            </a:r>
            <a:r>
              <a:rPr lang="pl-PL" sz="3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3600" dirty="0" err="1">
                <a:latin typeface="Poppins"/>
                <a:ea typeface="Poppins"/>
                <a:cs typeface="Poppins"/>
                <a:sym typeface="Poppins"/>
              </a:rPr>
              <a:t>Driven</a:t>
            </a:r>
            <a:r>
              <a:rPr lang="pl-PL" sz="3600" dirty="0">
                <a:latin typeface="Poppins"/>
                <a:ea typeface="Poppins"/>
                <a:cs typeface="Poppins"/>
                <a:sym typeface="Poppins"/>
              </a:rPr>
              <a:t> Development.</a:t>
            </a:r>
          </a:p>
        </p:txBody>
      </p:sp>
      <p:sp>
        <p:nvSpPr>
          <p:cNvPr id="119" name="Google Shape;11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pl-PL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39"/>
          <a:stretch/>
        </p:blipFill>
        <p:spPr>
          <a:xfrm>
            <a:off x="127820" y="1593409"/>
            <a:ext cx="5919895" cy="4484126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02"/>
          <a:stretch/>
        </p:blipFill>
        <p:spPr>
          <a:xfrm>
            <a:off x="6047715" y="1593410"/>
            <a:ext cx="5890937" cy="4484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>
                <a:latin typeface="Poppins"/>
                <a:ea typeface="Poppins"/>
                <a:cs typeface="Poppins"/>
                <a:sym typeface="Poppins"/>
              </a:rPr>
              <a:t>Krótko o projekcie</a:t>
            </a:r>
            <a:endParaRPr sz="3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57150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Analizie zostały poddane 2 aplikacje: Pierwsza to </a:t>
            </a:r>
            <a:r>
              <a:rPr lang="pl-PL" sz="1600" dirty="0"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plikacja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MrBuggy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7 jest to 7 wersja aplikacji(w tym przypadku desktopowej) stworzonej na potrzeby edukacyjne, a konkretnie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Testing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Cup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2019. Aplikacja służy do efektywnego zarządzania żądaniami zmian(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Change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Requests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marL="57150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Natomiast druga to aplikacja webowa(portal) IndependentTrader.pl na której publikowane są informacje z branży inwestycyjnej. Posłużyła mi ona do napisania projektu automatyzacji testów przy użyciu techniki BDD.</a:t>
            </a:r>
          </a:p>
          <a:p>
            <a:pPr marL="571500" lvl="0" indent="-361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Aplikacja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MrBuggy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7 została przeze mnie przetestowana na podstawie dostępnej specyfikacji, a także manuala służącego do testów API.</a:t>
            </a:r>
          </a:p>
          <a:p>
            <a:pPr marL="571500" lvl="0" indent="-361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Co udało się zrobić:</a:t>
            </a: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Przypadki testowe w narzędziu Test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Rail</a:t>
            </a:r>
            <a:endParaRPr lang="pl-PL" sz="1600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Zgłoszenie defektu w JIRA</a:t>
            </a: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Testy nagrane w narzędziu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Selenium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IDE</a:t>
            </a: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Sesja 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eks</a:t>
            </a:r>
            <a:r>
              <a:rPr lang="pl-PL" sz="1600" dirty="0"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loracyjna</a:t>
            </a:r>
            <a:endParaRPr lang="pl-PL" sz="1600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Wysyłanie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Requestów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za pomocą narzędzia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Postman</a:t>
            </a:r>
            <a:endParaRPr lang="pl-PL" sz="1600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Scenariusze napisane w BDD</a:t>
            </a:r>
            <a:endParaRPr lang="pl-PL" sz="16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838200" y="-199175"/>
            <a:ext cx="9957822" cy="1294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Specyfikacja</a:t>
            </a:r>
            <a:endParaRPr lang="pl-PL"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838200" y="697118"/>
            <a:ext cx="9957822" cy="547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Przykładowe</a:t>
            </a:r>
            <a:r>
              <a:rPr lang="en-US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wyprowadzone</a:t>
            </a:r>
            <a:r>
              <a:rPr lang="en-US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warunki testowe/przypadki testowe na podstawie specyfikacji.</a:t>
            </a:r>
            <a:endParaRPr lang="pl-PL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1" r="2340" b="6070"/>
          <a:stretch/>
        </p:blipFill>
        <p:spPr>
          <a:xfrm>
            <a:off x="57222" y="1637158"/>
            <a:ext cx="6519276" cy="4395506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8801" r="1979" b="7031"/>
          <a:stretch/>
        </p:blipFill>
        <p:spPr>
          <a:xfrm>
            <a:off x="5795520" y="1602042"/>
            <a:ext cx="6396480" cy="44306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Ryzyka Projektowe oraz Produktowe</a:t>
            </a:r>
            <a:endParaRPr lang="pl-PL"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" name="Google Shape;94;p5"/>
          <p:cNvSpPr txBox="1">
            <a:spLocks noGrp="1"/>
          </p:cNvSpPr>
          <p:nvPr>
            <p:ph type="body" idx="1"/>
          </p:nvPr>
        </p:nvSpPr>
        <p:spPr>
          <a:xfrm>
            <a:off x="838200" y="1448554"/>
            <a:ext cx="9957822" cy="4728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Przykładowe zidentyfikowane ryzyka projektowe oraz produktowe.</a:t>
            </a:r>
            <a:endParaRPr lang="pl-PL" dirty="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719061"/>
              </p:ext>
            </p:extLst>
          </p:nvPr>
        </p:nvGraphicFramePr>
        <p:xfrm>
          <a:off x="325924" y="2100405"/>
          <a:ext cx="11316832" cy="4089026"/>
        </p:xfrm>
        <a:graphic>
          <a:graphicData uri="http://schemas.openxmlformats.org/drawingml/2006/table">
            <a:tbl>
              <a:tblPr firstRow="1" bandRow="1">
                <a:tableStyleId>{4840B075-6EF5-48B5-A6D8-1DA6AB4E73CC}</a:tableStyleId>
              </a:tblPr>
              <a:tblGrid>
                <a:gridCol w="5658416">
                  <a:extLst>
                    <a:ext uri="{9D8B030D-6E8A-4147-A177-3AD203B41FA5}">
                      <a16:colId xmlns:a16="http://schemas.microsoft.com/office/drawing/2014/main" val="2204757247"/>
                    </a:ext>
                  </a:extLst>
                </a:gridCol>
                <a:gridCol w="5658416">
                  <a:extLst>
                    <a:ext uri="{9D8B030D-6E8A-4147-A177-3AD203B41FA5}">
                      <a16:colId xmlns:a16="http://schemas.microsoft.com/office/drawing/2014/main" val="4011696759"/>
                    </a:ext>
                  </a:extLst>
                </a:gridCol>
              </a:tblGrid>
              <a:tr h="809652"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Ryzyka projektowe:</a:t>
                      </a:r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Ryzyka produktowe: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189177"/>
                  </a:ext>
                </a:extLst>
              </a:tr>
              <a:tr h="816727"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Brak wsparcia kadry zarządzającej(bo</a:t>
                      </a:r>
                      <a:r>
                        <a:rPr lang="pl-PL" sz="1600" baseline="0" dirty="0" smtClean="0"/>
                        <a:t> nie istnieje </a:t>
                      </a:r>
                      <a:r>
                        <a:rPr lang="pl-PL" sz="1600" baseline="0" dirty="0" smtClean="0">
                          <a:sym typeface="Wingdings" panose="05000000000000000000" pitchFamily="2" charset="2"/>
                        </a:rPr>
                        <a:t></a:t>
                      </a:r>
                      <a:r>
                        <a:rPr lang="pl-PL" sz="1600" baseline="0" dirty="0" smtClean="0"/>
                        <a:t>)</a:t>
                      </a:r>
                    </a:p>
                    <a:p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Niska</a:t>
                      </a:r>
                      <a:r>
                        <a:rPr lang="pl-PL" sz="1600" baseline="0" dirty="0" smtClean="0"/>
                        <a:t> jakość specyfikacji, co zwiększa ryzyko powstania defektów w projekcie</a:t>
                      </a:r>
                    </a:p>
                    <a:p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459219"/>
                  </a:ext>
                </a:extLst>
              </a:tr>
              <a:tr h="816727"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Dostępność</a:t>
                      </a:r>
                      <a:r>
                        <a:rPr lang="pl-PL" sz="1600" baseline="0" dirty="0" smtClean="0"/>
                        <a:t> testerów(tylko jeden)</a:t>
                      </a:r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Utrudniony</a:t>
                      </a:r>
                      <a:r>
                        <a:rPr lang="pl-PL" sz="1600" baseline="0" dirty="0" smtClean="0"/>
                        <a:t> kontakt z interesariuszami, co zwiększa ryzyko powstania funkcjonalności, które nie będą zgodne z ich zamysłem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464684"/>
                  </a:ext>
                </a:extLst>
              </a:tr>
              <a:tr h="816727"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Kwalifikacje testerów(niskie)</a:t>
                      </a:r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Niedostateczna</a:t>
                      </a:r>
                      <a:r>
                        <a:rPr lang="pl-PL" sz="1600" baseline="0" dirty="0" smtClean="0"/>
                        <a:t> wydajność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837393"/>
                  </a:ext>
                </a:extLst>
              </a:tr>
              <a:tr h="816727"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Niska jakość,</a:t>
                      </a:r>
                      <a:r>
                        <a:rPr lang="pl-PL" sz="1600" baseline="0" dirty="0" smtClean="0"/>
                        <a:t> a w zasadzie brak </a:t>
                      </a:r>
                      <a:r>
                        <a:rPr lang="pl-PL" sz="1600" dirty="0" smtClean="0"/>
                        <a:t>artefaktów testowych(zasad, wytycznych do testów)</a:t>
                      </a:r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Brak wsparcia</a:t>
                      </a:r>
                      <a:r>
                        <a:rPr lang="pl-PL" sz="1600" baseline="0" dirty="0" smtClean="0"/>
                        <a:t> dla różnych systemów</a:t>
                      </a:r>
                      <a:endParaRPr lang="pl-PL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4241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9957822" cy="79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Przypadki</a:t>
            </a:r>
            <a:r>
              <a:rPr lang="en-US" sz="3500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testowe w narzędziu</a:t>
            </a:r>
            <a:endParaRPr lang="pl-PL"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1" r="1359" b="5911"/>
          <a:stretch/>
        </p:blipFill>
        <p:spPr>
          <a:xfrm>
            <a:off x="90535" y="670632"/>
            <a:ext cx="7039701" cy="3503691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1" r="2160" b="14711"/>
          <a:stretch/>
        </p:blipFill>
        <p:spPr>
          <a:xfrm>
            <a:off x="5042780" y="3096286"/>
            <a:ext cx="707981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>
                <a:latin typeface="Poppins"/>
                <a:ea typeface="Poppins"/>
                <a:cs typeface="Poppins"/>
                <a:sym typeface="Poppins"/>
              </a:rPr>
              <a:t>Sesja eksploracyjna</a:t>
            </a:r>
            <a:endParaRPr sz="3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Uzupełnij poniższą kartę sesji eksploracyjnej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07" name="Google Shape;107;p7"/>
          <p:cNvGraphicFramePr/>
          <p:nvPr>
            <p:extLst>
              <p:ext uri="{D42A27DB-BD31-4B8C-83A1-F6EECF244321}">
                <p14:modId xmlns:p14="http://schemas.microsoft.com/office/powerpoint/2010/main" val="3431273424"/>
              </p:ext>
            </p:extLst>
          </p:nvPr>
        </p:nvGraphicFramePr>
        <p:xfrm>
          <a:off x="1129390" y="2427696"/>
          <a:ext cx="9856550" cy="3752765"/>
        </p:xfrm>
        <a:graphic>
          <a:graphicData uri="http://schemas.openxmlformats.org/drawingml/2006/table">
            <a:tbl>
              <a:tblPr>
                <a:noFill/>
                <a:tableStyleId>{4840B075-6EF5-48B5-A6D8-1DA6AB4E73CC}</a:tableStyleId>
              </a:tblPr>
              <a:tblGrid>
                <a:gridCol w="231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9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78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/>
                        <a:t>ID </a:t>
                      </a:r>
                      <a:r>
                        <a:rPr lang="en-US" sz="1500" u="none" strike="noStrike" cap="none" dirty="0" err="1"/>
                        <a:t>Sesji</a:t>
                      </a:r>
                      <a:r>
                        <a:rPr lang="en-US" sz="1500" u="none" strike="noStrike" cap="none" dirty="0"/>
                        <a:t>: </a:t>
                      </a:r>
                      <a:r>
                        <a:rPr lang="pl-PL" sz="1500" u="none" strike="noStrike" cap="none" dirty="0" smtClean="0"/>
                        <a:t>ES1</a:t>
                      </a:r>
                      <a:endParaRPr sz="1500" b="1" i="0" u="none" strike="noStrike" cap="none" dirty="0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/>
                        <a:t> </a:t>
                      </a:r>
                      <a:endParaRPr sz="1500" b="1" i="0" u="none" strike="noStrike" cap="none" dirty="0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/>
                        <a:t> </a:t>
                      </a:r>
                      <a:endParaRPr sz="1500" b="1" i="0" u="none" strike="noStrike" cap="none" dirty="0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/>
                        <a:t> </a:t>
                      </a:r>
                      <a:endParaRPr sz="1500" b="1" i="0" u="none" strike="noStrike" cap="none" dirty="0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Tester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grid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b="0" i="0" u="none" strike="noStrike" cap="none" dirty="0" smtClean="0">
                        <a:solidFill>
                          <a:schemeClr val="dk1"/>
                        </a:solidFill>
                        <a:latin typeface="Arial"/>
                        <a:ea typeface="Calibri"/>
                        <a:cs typeface="Arial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Calibri"/>
                          <a:cs typeface="Arial"/>
                          <a:sym typeface="Arial"/>
                        </a:rPr>
                        <a:t>Mateusz</a:t>
                      </a:r>
                      <a:r>
                        <a:rPr lang="pl-PL" sz="1100" b="0" i="0" u="none" strike="noStrike" cap="none" baseline="0" dirty="0" smtClean="0">
                          <a:solidFill>
                            <a:schemeClr val="dk1"/>
                          </a:solidFill>
                          <a:latin typeface="Arial"/>
                          <a:ea typeface="Calibri"/>
                          <a:cs typeface="Arial"/>
                          <a:sym typeface="Arial"/>
                        </a:rPr>
                        <a:t> Ceniuk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 smtClean="0"/>
                        <a:t>Data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grid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dirty="0" smtClean="0"/>
                        <a:t>29</a:t>
                      </a:r>
                      <a:r>
                        <a:rPr lang="en-US" sz="1100" u="none" strike="noStrike" cap="none" dirty="0" smtClean="0"/>
                        <a:t>.</a:t>
                      </a:r>
                      <a:r>
                        <a:rPr lang="pl-PL" sz="1100" u="none" strike="noStrike" cap="none" dirty="0" smtClean="0"/>
                        <a:t>09</a:t>
                      </a:r>
                      <a:r>
                        <a:rPr lang="en-US" sz="1100" u="none" strike="noStrike" cap="none" dirty="0" smtClean="0"/>
                        <a:t>.20</a:t>
                      </a:r>
                      <a:r>
                        <a:rPr lang="pl-PL" sz="1100" u="none" strike="noStrike" cap="none" dirty="0" smtClean="0"/>
                        <a:t>23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noProof="0" dirty="0" smtClean="0"/>
                        <a:t>Czas Rozpoczęcia</a:t>
                      </a:r>
                      <a:endParaRPr lang="pl-PL" sz="1100" b="1" i="0" u="none" strike="noStrike" cap="none" noProof="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grid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 smtClean="0"/>
                        <a:t>11:30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noProof="0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noProof="0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noProof="0" dirty="0" smtClean="0"/>
                        <a:t>Czas Zakończenia</a:t>
                      </a:r>
                      <a:endParaRPr lang="pl-PL" sz="1100" b="1" i="0" u="none" strike="noStrike" cap="none" noProof="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</a:t>
                      </a:r>
                      <a:r>
                        <a:rPr lang="pl-PL" sz="1100" u="none" strike="noStrike" cap="none" dirty="0" smtClean="0"/>
                        <a:t>12:00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noProof="0" dirty="0" smtClean="0"/>
                        <a:t>Cel</a:t>
                      </a:r>
                      <a:endParaRPr lang="pl-PL" sz="1100" b="1" i="0" u="none" strike="noStrike" cap="none" noProof="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noProof="0" dirty="0" smtClean="0"/>
                        <a:t>Przetestowanie funkcjonalności</a:t>
                      </a:r>
                      <a:r>
                        <a:rPr lang="pl-PL" sz="1100" u="none" strike="noStrike" cap="none" baseline="0" noProof="0" dirty="0" smtClean="0"/>
                        <a:t> tworzenia</a:t>
                      </a:r>
                      <a:r>
                        <a:rPr lang="pl-PL" sz="1100" u="none" strike="noStrike" cap="none" noProof="0" dirty="0" smtClean="0"/>
                        <a:t> żądań zmiany(</a:t>
                      </a:r>
                      <a:r>
                        <a:rPr lang="en-US" sz="1100" u="none" strike="noStrike" cap="none" noProof="0" dirty="0" smtClean="0"/>
                        <a:t>Change Requests</a:t>
                      </a:r>
                      <a:r>
                        <a:rPr lang="pl-PL" sz="1100" u="none" strike="noStrike" cap="none" noProof="0" dirty="0" smtClean="0"/>
                        <a:t>)</a:t>
                      </a:r>
                      <a:r>
                        <a:rPr lang="pl-PL" sz="1100" u="none" strike="noStrike" cap="none" baseline="0" noProof="0" dirty="0" smtClean="0"/>
                        <a:t> i</a:t>
                      </a:r>
                      <a:r>
                        <a:rPr lang="pl-PL" sz="1100" u="none" strike="noStrike" cap="none" noProof="0" dirty="0" smtClean="0"/>
                        <a:t> zarządzania nimi. Aplikacja </a:t>
                      </a:r>
                      <a:r>
                        <a:rPr lang="en-GB" sz="1100" u="none" strike="noStrike" cap="none" noProof="0" dirty="0" err="1" smtClean="0"/>
                        <a:t>MrBuggy</a:t>
                      </a:r>
                      <a:r>
                        <a:rPr lang="pl-PL" sz="1100" u="none" strike="noStrike" cap="none" noProof="0" dirty="0" smtClean="0"/>
                        <a:t> 7</a:t>
                      </a:r>
                      <a:endParaRPr lang="pl-PL" sz="1100" b="1" i="0" u="none" strike="noStrike" cap="none" noProof="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1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Znalezione Błedy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dirty="0" smtClean="0"/>
                        <a:t>1.</a:t>
                      </a:r>
                      <a:r>
                        <a:rPr lang="pl-PL" sz="1100" u="none" strike="noStrike" cap="none" baseline="0" dirty="0" smtClean="0"/>
                        <a:t> </a:t>
                      </a:r>
                      <a:r>
                        <a:rPr lang="pl-PL" sz="1100" u="none" strike="noStrike" cap="none" dirty="0" smtClean="0"/>
                        <a:t>Pracownik (</a:t>
                      </a:r>
                      <a:r>
                        <a:rPr lang="en-US" sz="1100" u="none" strike="noStrike" cap="none" noProof="0" dirty="0" smtClean="0"/>
                        <a:t>Employee</a:t>
                      </a:r>
                      <a:r>
                        <a:rPr lang="pl-PL" sz="1100" u="none" strike="noStrike" cap="none" dirty="0" smtClean="0"/>
                        <a:t>) nie ma możliwości</a:t>
                      </a:r>
                      <a:r>
                        <a:rPr lang="pl-PL" sz="1100" u="none" strike="noStrike" cap="none" baseline="0" dirty="0" smtClean="0"/>
                        <a:t> dodania komentarza do utworzonego CR.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baseline="0" dirty="0" smtClean="0"/>
                        <a:t>2. Admin nie ma możliwości utworzenia nowej CR, mimo, że zgodnie ze specyfikacją powinien mieć taką możliwość.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baseline="0" dirty="0" smtClean="0"/>
                        <a:t>3. Istnieją dwa rodzaje dostawców(Providers) Pierwszy to rodzaj użytkownika, aby którego utworzyć trzeba wybrać drugi rodzaj dostawcy. Aby utworzyć dostawcę drugiego rodzaju jako Admin należy kliknąć w zakładkę Providers, potem buton New, gdzie musimy podać nazwę dostawcy oraz jego cenę.</a:t>
                      </a: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1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noProof="0" dirty="0" smtClean="0"/>
                        <a:t>Dalsza analiza</a:t>
                      </a:r>
                      <a:endParaRPr lang="pl-PL" sz="1100" b="1" i="0" u="none" strike="noStrike" cap="none" noProof="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</a:t>
                      </a:r>
                      <a:r>
                        <a:rPr lang="pl-PL" sz="1100" u="none" strike="noStrike" cap="none" dirty="0" smtClean="0"/>
                        <a:t>Aplikacja ma ciągle bardzo</a:t>
                      </a:r>
                      <a:r>
                        <a:rPr lang="pl-PL" sz="1100" u="none" strike="noStrike" cap="none" baseline="0" dirty="0" smtClean="0"/>
                        <a:t> ograniczoną funkcjonalność oraz poważne błędy logiczne, które wymagają natychmiastowych napraw zanim aplikacja trafi do użytkowników.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"/>
          <p:cNvSpPr txBox="1">
            <a:spLocks noGrp="1"/>
          </p:cNvSpPr>
          <p:nvPr>
            <p:ph type="title"/>
          </p:nvPr>
        </p:nvSpPr>
        <p:spPr>
          <a:xfrm>
            <a:off x="838200" y="90536"/>
            <a:ext cx="99578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Raportowanie</a:t>
            </a:r>
            <a:r>
              <a:rPr lang="en-US" sz="3500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00" dirty="0" err="1">
                <a:latin typeface="Poppins"/>
                <a:ea typeface="Poppins"/>
                <a:cs typeface="Poppins"/>
                <a:sym typeface="Poppins"/>
              </a:rPr>
              <a:t>defektów</a:t>
            </a: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 w </a:t>
            </a:r>
            <a:r>
              <a:rPr lang="en-US" sz="3500" dirty="0" err="1">
                <a:latin typeface="Poppins"/>
                <a:ea typeface="Poppins"/>
                <a:cs typeface="Poppins"/>
                <a:sym typeface="Poppins"/>
              </a:rPr>
              <a:t>narzędziu</a:t>
            </a: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 JIRA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" name="Google Shape;11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8" b="9391"/>
          <a:stretch/>
        </p:blipFill>
        <p:spPr>
          <a:xfrm>
            <a:off x="121372" y="844471"/>
            <a:ext cx="5862970" cy="4979406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1" b="6402"/>
          <a:stretch/>
        </p:blipFill>
        <p:spPr>
          <a:xfrm>
            <a:off x="5984342" y="1510534"/>
            <a:ext cx="6056767" cy="43133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838200" y="90536"/>
            <a:ext cx="9957822" cy="96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Nagrane testy za pomocą </a:t>
            </a:r>
            <a:r>
              <a:rPr lang="pl-PL" sz="3500" dirty="0" err="1" smtClean="0">
                <a:latin typeface="Poppins"/>
                <a:ea typeface="Poppins"/>
                <a:cs typeface="Poppins"/>
                <a:sym typeface="Poppins"/>
              </a:rPr>
              <a:t>Selenium</a:t>
            </a: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 IDE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pl-PL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68721"/>
            <a:ext cx="5176875" cy="5369047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075" y="968721"/>
            <a:ext cx="5339389" cy="53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1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852338" cy="938574"/>
          </a:xfrm>
        </p:spPr>
        <p:txBody>
          <a:bodyPr>
            <a:normAutofit fontScale="90000"/>
          </a:bodyPr>
          <a:lstStyle/>
          <a:p>
            <a:pPr lvl="0" algn="ctr"/>
            <a:r>
              <a:rPr lang="pl-PL" dirty="0" err="1" smtClean="0">
                <a:latin typeface="Poppins"/>
                <a:ea typeface="Poppins"/>
                <a:cs typeface="Poppins"/>
                <a:sym typeface="Poppins"/>
              </a:rPr>
              <a:t>DevTools</a:t>
            </a: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pl-PL" dirty="0">
                <a:latin typeface="Poppins"/>
                <a:ea typeface="Poppins"/>
                <a:cs typeface="Poppins"/>
                <a:sym typeface="Poppins"/>
              </a:rPr>
            </a:b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920216"/>
            <a:ext cx="10058400" cy="54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11591</TotalTime>
  <Words>385</Words>
  <Application>Microsoft Office PowerPoint</Application>
  <PresentationFormat>Panoramiczny</PresentationFormat>
  <Paragraphs>75</Paragraphs>
  <Slides>11</Slides>
  <Notes>9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6" baseType="lpstr">
      <vt:lpstr>Arial</vt:lpstr>
      <vt:lpstr>Poppins</vt:lpstr>
      <vt:lpstr>Calibri</vt:lpstr>
      <vt:lpstr>Wingdings</vt:lpstr>
      <vt:lpstr>Motyw pakietu Office</vt:lpstr>
      <vt:lpstr>Projekt Końcowy</vt:lpstr>
      <vt:lpstr>Krótko o projekcie</vt:lpstr>
      <vt:lpstr>Specyfikacja</vt:lpstr>
      <vt:lpstr>Ryzyka Projektowe oraz Produktowe</vt:lpstr>
      <vt:lpstr>Przypadki testowe w narzędziu</vt:lpstr>
      <vt:lpstr>Sesja eksploracyjna</vt:lpstr>
      <vt:lpstr>Raportowanie defektów w narzędziu JIRA</vt:lpstr>
      <vt:lpstr>Nagrane testy za pomocą Selenium IDE</vt:lpstr>
      <vt:lpstr>DevTools </vt:lpstr>
      <vt:lpstr>Wysyłanie request’ów za pomocą narzędzia Postman</vt:lpstr>
      <vt:lpstr>Przepisanie wybranego przypadku testowego za pomocą Behavior Driven Development.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Dla kursanta</dc:title>
  <dc:creator>Mateusz Ceniuk</dc:creator>
  <cp:lastModifiedBy>Mateusz Ceniuk</cp:lastModifiedBy>
  <cp:revision>30</cp:revision>
  <dcterms:modified xsi:type="dcterms:W3CDTF">2023-10-05T18:34:57Z</dcterms:modified>
</cp:coreProperties>
</file>